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4" r:id="rId10"/>
    <p:sldId id="265" r:id="rId11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  <a:srgbClr val="595959"/>
    <a:srgbClr val="FF3300"/>
    <a:srgbClr val="FFFF00"/>
    <a:srgbClr val="0000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34E412B6-B736-4236-95E1-4EC23DCCD69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1625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90A56-D6CD-4055-93DB-942475ED201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301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FDD1511-2670-4AE0-975E-8181FDC569AA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056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106091B-509B-4772-8598-B895BBBAD31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8371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1E74B5E-4EB9-4FC7-B1B3-379A4DBA8D8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4144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672FC-71EF-4005-9522-A28D34600A2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4138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F03F-9076-4DCA-879C-C412C0A7D34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1101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768AB-ACE4-4FD4-A57B-E3A667CAA0A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818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56120F6B-D059-4D26-8294-41C562C3E14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3635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080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9358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3082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456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5191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9507-1968-4619-9B5E-317E467AE49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603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BBB7-A6EF-4C3B-996A-5B139C7D530A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0169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1045B39-3545-4791-8D31-975F1901EA1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0998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4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3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5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238" y="1556792"/>
            <a:ext cx="8134350" cy="2262113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Проверка подлинности </a:t>
            </a:r>
            <a:r>
              <a:rPr lang="en-US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8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федеральных специальных и акцизных марок:</a:t>
            </a:r>
            <a:r>
              <a:rPr lang="ru-RU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40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40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40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</a:t>
            </a:r>
            <a:r>
              <a:rPr lang="ru-RU" altLang="ru-RU" sz="40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решения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620688"/>
            <a:ext cx="7129165" cy="720079"/>
          </a:xfrm>
        </p:spPr>
        <p:txBody>
          <a:bodyPr/>
          <a:lstStyle/>
          <a:p>
            <a:pPr algn="ctr"/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213"/>
            <a:ext cx="8229600" cy="3560762"/>
          </a:xfrm>
        </p:spPr>
        <p:txBody>
          <a:bodyPr/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Проблемы проверки подлинности марок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Новая защита марок от подделок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Достоверный приборный контроль подлинности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667420"/>
            <a:ext cx="7129165" cy="601340"/>
          </a:xfrm>
        </p:spPr>
        <p:txBody>
          <a:bodyPr/>
          <a:lstStyle/>
          <a:p>
            <a:pPr algn="ctr"/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 проверки подлинности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675"/>
            <a:ext cx="8229600" cy="3633788"/>
          </a:xfrm>
        </p:spPr>
        <p:txBody>
          <a:bodyPr>
            <a:normAutofit/>
          </a:bodyPr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Высокое качество подделок традиционных видов защиты</a:t>
            </a: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Однократность обращения марок</a:t>
            </a: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системы фильтрации подделок</a:t>
            </a: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Большие объемы марок, ограниченность времени контроля</a:t>
            </a: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Заинтересованность в подделках отдельных категорий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изготовителей,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ритейлеров,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потребителей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3201" y="236538"/>
            <a:ext cx="7400924" cy="1031875"/>
          </a:xfrm>
        </p:spPr>
        <p:txBody>
          <a:bodyPr>
            <a:noAutofit/>
          </a:bodyPr>
          <a:lstStyle/>
          <a:p>
            <a:pPr algn="ctr"/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Высокое качество подделок традиционных видов защиты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3238"/>
            <a:ext cx="2155825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152525" y="1284288"/>
            <a:ext cx="4572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Подлинная марка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611188" y="1276194"/>
            <a:ext cx="1260476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Фальшивая</a:t>
            </a:r>
            <a:r>
              <a:rPr lang="ru-RU" altLang="ru-RU" sz="1000" dirty="0"/>
              <a:t> </a:t>
            </a:r>
            <a:r>
              <a:rPr lang="ru-RU" altLang="ru-RU" sz="1000" dirty="0">
                <a:solidFill>
                  <a:srgbClr val="FF3300"/>
                </a:solidFill>
              </a:rPr>
              <a:t>марка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647935" y="1494303"/>
            <a:ext cx="3025304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Микротекст контурный и </a:t>
            </a:r>
            <a:r>
              <a:rPr lang="ru-RU" altLang="ru-RU" sz="1000" dirty="0" err="1">
                <a:solidFill>
                  <a:srgbClr val="FF3300"/>
                </a:solidFill>
              </a:rPr>
              <a:t>директный</a:t>
            </a:r>
            <a:endParaRPr lang="ru-RU" altLang="ru-RU" sz="1000" dirty="0">
              <a:solidFill>
                <a:srgbClr val="FF3300"/>
              </a:solidFill>
            </a:endParaRPr>
          </a:p>
        </p:txBody>
      </p:sp>
      <p:pic>
        <p:nvPicPr>
          <p:cNvPr id="6156" name="Picture 12" descr="Микротекст контурный и директный_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73238"/>
            <a:ext cx="2087563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-1331913" y="2943225"/>
            <a:ext cx="6985001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Голограмма</a:t>
            </a:r>
          </a:p>
        </p:txBody>
      </p:sp>
      <p:pic>
        <p:nvPicPr>
          <p:cNvPr id="6158" name="Picture 14" descr="Голограмма_Ф_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3232150"/>
            <a:ext cx="2087562" cy="164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Голограмма_Ф_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2087563" cy="168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445125"/>
            <a:ext cx="11525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1314449" y="4858544"/>
            <a:ext cx="16922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 err="1">
                <a:solidFill>
                  <a:srgbClr val="FF3300"/>
                </a:solidFill>
              </a:rPr>
              <a:t>Ирисная</a:t>
            </a:r>
            <a:r>
              <a:rPr lang="ru-RU" altLang="ru-RU" sz="1000" dirty="0">
                <a:solidFill>
                  <a:srgbClr val="FF3300"/>
                </a:solidFill>
              </a:rPr>
              <a:t> печать</a:t>
            </a:r>
          </a:p>
        </p:txBody>
      </p:sp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084763"/>
            <a:ext cx="2089150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 descr="Ирисная печать_Ф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084763"/>
            <a:ext cx="1979613" cy="31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Ирисная печать_Ф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56238"/>
            <a:ext cx="1008062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5797550" y="1287463"/>
            <a:ext cx="4572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Подлинная марка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3492500" y="1287463"/>
            <a:ext cx="4572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Фальшивая</a:t>
            </a:r>
            <a:r>
              <a:rPr lang="ru-RU" altLang="ru-RU" sz="1000" dirty="0"/>
              <a:t> </a:t>
            </a:r>
            <a:r>
              <a:rPr lang="ru-RU" altLang="ru-RU" sz="1000" dirty="0">
                <a:solidFill>
                  <a:srgbClr val="FF3300"/>
                </a:solidFill>
              </a:rPr>
              <a:t>марка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4751388" y="1484313"/>
            <a:ext cx="43926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 err="1">
                <a:solidFill>
                  <a:srgbClr val="FF3300"/>
                </a:solidFill>
              </a:rPr>
              <a:t>Цветопеременный</a:t>
            </a:r>
            <a:r>
              <a:rPr lang="ru-RU" altLang="ru-RU" sz="1000" dirty="0">
                <a:solidFill>
                  <a:srgbClr val="FF3300"/>
                </a:solidFill>
              </a:rPr>
              <a:t> элемент</a:t>
            </a:r>
          </a:p>
        </p:txBody>
      </p:sp>
      <p:pic>
        <p:nvPicPr>
          <p:cNvPr id="6168" name="Picture 2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776413"/>
            <a:ext cx="2016125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 descr="Цветопеременный_Ф2_New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74825"/>
            <a:ext cx="1174750" cy="115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Цветопеременный_Ф1_New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13" y="1773238"/>
            <a:ext cx="1162050" cy="113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4787900" y="2924175"/>
            <a:ext cx="43926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Уф-защитные признаки</a:t>
            </a:r>
          </a:p>
        </p:txBody>
      </p:sp>
      <p:pic>
        <p:nvPicPr>
          <p:cNvPr id="6172" name="Picture 28" descr="УФ_Ф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141663"/>
            <a:ext cx="1655762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4643438" y="4724400"/>
            <a:ext cx="51847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000" dirty="0">
                <a:solidFill>
                  <a:srgbClr val="FF3300"/>
                </a:solidFill>
              </a:rPr>
              <a:t>Слово «Россия» в отраженном свете</a:t>
            </a:r>
          </a:p>
        </p:txBody>
      </p:sp>
      <p:pic>
        <p:nvPicPr>
          <p:cNvPr id="6174" name="Picture 30" descr="Призрак_Ф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3" y="4964113"/>
            <a:ext cx="1636712" cy="120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5" name="Picture 3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013325"/>
            <a:ext cx="2016125" cy="111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6" name="Picture 32" descr="Подлинная_УФ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141663"/>
            <a:ext cx="1565275" cy="158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9" name="Rectangle 11"/>
          <p:cNvSpPr>
            <a:spLocks noGrp="1" noChangeArrowheads="1"/>
          </p:cNvSpPr>
          <p:nvPr>
            <p:ph type="title"/>
          </p:nvPr>
        </p:nvSpPr>
        <p:spPr>
          <a:xfrm>
            <a:off x="1403648" y="620688"/>
            <a:ext cx="7129165" cy="679003"/>
          </a:xfrm>
          <a:noFill/>
          <a:ln/>
        </p:spPr>
        <p:txBody>
          <a:bodyPr/>
          <a:lstStyle/>
          <a:p>
            <a:pPr algn="ctr"/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Новая защита марок от подделок</a:t>
            </a:r>
          </a:p>
        </p:txBody>
      </p:sp>
      <p:sp>
        <p:nvSpPr>
          <p:cNvPr id="7180" name="Rectangle 12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3560762"/>
          </a:xfrm>
          <a:noFill/>
          <a:ln/>
        </p:spPr>
        <p:txBody>
          <a:bodyPr/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Скрытые высокотехнологичные признаки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Комплексная защита бумаги и полиграфии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Стабильность качества признаков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403648" y="522286"/>
            <a:ext cx="7127577" cy="784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3200" dirty="0"/>
              <a:t>Новая защита марок от подделок</a:t>
            </a:r>
          </a:p>
        </p:txBody>
      </p:sp>
      <p:sp>
        <p:nvSpPr>
          <p:cNvPr id="13370" name="Rectangle 58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1368425"/>
          </a:xfrm>
        </p:spPr>
        <p:txBody>
          <a:bodyPr/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Специальные защитные элементы в бумаге</a:t>
            </a: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Защитные элементы в полиграфии</a:t>
            </a:r>
          </a:p>
        </p:txBody>
      </p:sp>
      <p:pic>
        <p:nvPicPr>
          <p:cNvPr id="13371" name="Picture 5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4398963"/>
            <a:ext cx="2019300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72" name="Picture 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" t="5635" r="6898" b="67531"/>
          <a:stretch>
            <a:fillRect/>
          </a:stretch>
        </p:blipFill>
        <p:spPr bwMode="auto">
          <a:xfrm>
            <a:off x="865188" y="2887663"/>
            <a:ext cx="29400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73" name="Picture 6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" t="35562" r="7146" b="38254"/>
          <a:stretch>
            <a:fillRect/>
          </a:stretch>
        </p:blipFill>
        <p:spPr bwMode="auto">
          <a:xfrm>
            <a:off x="4984750" y="2905125"/>
            <a:ext cx="2917825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74" name="Picture 6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3" t="68330" r="6749" b="2394"/>
          <a:stretch>
            <a:fillRect/>
          </a:stretch>
        </p:blipFill>
        <p:spPr bwMode="auto">
          <a:xfrm>
            <a:off x="1169988" y="4441825"/>
            <a:ext cx="2611437" cy="93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77" name="Text Box 65"/>
          <p:cNvSpPr txBox="1">
            <a:spLocks noChangeArrowheads="1"/>
          </p:cNvSpPr>
          <p:nvPr/>
        </p:nvSpPr>
        <p:spPr bwMode="auto">
          <a:xfrm>
            <a:off x="3851275" y="4789488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  <p:sp>
        <p:nvSpPr>
          <p:cNvPr id="13378" name="Text Box 66"/>
          <p:cNvSpPr txBox="1">
            <a:spLocks noChangeArrowheads="1"/>
          </p:cNvSpPr>
          <p:nvPr/>
        </p:nvSpPr>
        <p:spPr bwMode="auto">
          <a:xfrm>
            <a:off x="3851275" y="5149850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М3</a:t>
            </a:r>
          </a:p>
        </p:txBody>
      </p:sp>
      <p:sp>
        <p:nvSpPr>
          <p:cNvPr id="13380" name="Text Box 68"/>
          <p:cNvSpPr txBox="1">
            <a:spLocks noChangeArrowheads="1"/>
          </p:cNvSpPr>
          <p:nvPr/>
        </p:nvSpPr>
        <p:spPr bwMode="auto">
          <a:xfrm>
            <a:off x="3851275" y="29241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СЗЭ</a:t>
            </a:r>
          </a:p>
        </p:txBody>
      </p:sp>
      <p:sp>
        <p:nvSpPr>
          <p:cNvPr id="13381" name="Text Box 69"/>
          <p:cNvSpPr txBox="1">
            <a:spLocks noChangeArrowheads="1"/>
          </p:cNvSpPr>
          <p:nvPr/>
        </p:nvSpPr>
        <p:spPr bwMode="auto">
          <a:xfrm>
            <a:off x="3851275" y="3284538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  <p:sp>
        <p:nvSpPr>
          <p:cNvPr id="13382" name="Text Box 70"/>
          <p:cNvSpPr txBox="1">
            <a:spLocks noChangeArrowheads="1"/>
          </p:cNvSpPr>
          <p:nvPr/>
        </p:nvSpPr>
        <p:spPr bwMode="auto">
          <a:xfrm>
            <a:off x="3851275" y="4437063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СЗЭ</a:t>
            </a:r>
          </a:p>
        </p:txBody>
      </p:sp>
      <p:sp>
        <p:nvSpPr>
          <p:cNvPr id="13383" name="Text Box 71"/>
          <p:cNvSpPr txBox="1">
            <a:spLocks noChangeArrowheads="1"/>
          </p:cNvSpPr>
          <p:nvPr/>
        </p:nvSpPr>
        <p:spPr bwMode="auto">
          <a:xfrm>
            <a:off x="6875463" y="471805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СЗЭ</a:t>
            </a:r>
          </a:p>
        </p:txBody>
      </p:sp>
      <p:sp>
        <p:nvSpPr>
          <p:cNvPr id="13384" name="Text Box 72"/>
          <p:cNvSpPr txBox="1">
            <a:spLocks noChangeArrowheads="1"/>
          </p:cNvSpPr>
          <p:nvPr/>
        </p:nvSpPr>
        <p:spPr bwMode="auto">
          <a:xfrm>
            <a:off x="7954963" y="29241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СЗЭ</a:t>
            </a:r>
          </a:p>
        </p:txBody>
      </p:sp>
      <p:sp>
        <p:nvSpPr>
          <p:cNvPr id="13385" name="Text Box 73"/>
          <p:cNvSpPr txBox="1">
            <a:spLocks noChangeArrowheads="1"/>
          </p:cNvSpPr>
          <p:nvPr/>
        </p:nvSpPr>
        <p:spPr bwMode="auto">
          <a:xfrm>
            <a:off x="7954963" y="3284538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02" name="Rectangle 10"/>
          <p:cNvSpPr>
            <a:spLocks noGrp="1" noChangeArrowheads="1"/>
          </p:cNvSpPr>
          <p:nvPr>
            <p:ph type="title"/>
          </p:nvPr>
        </p:nvSpPr>
        <p:spPr>
          <a:xfrm>
            <a:off x="1475656" y="389299"/>
            <a:ext cx="7057157" cy="1161689"/>
          </a:xfrm>
        </p:spPr>
        <p:txBody>
          <a:bodyPr/>
          <a:lstStyle/>
          <a:p>
            <a:pPr algn="ctr"/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Достоверный </a:t>
            </a:r>
            <a:r>
              <a:rPr lang="ru-RU" altLang="ru-RU" sz="32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приборный</a:t>
            </a:r>
            <a:br>
              <a:rPr lang="ru-RU" altLang="ru-RU" sz="32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200" dirty="0" smtClean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 </a:t>
            </a:r>
            <a:r>
              <a:rPr lang="ru-RU" altLang="ru-RU" sz="3200" dirty="0">
                <a:solidFill>
                  <a:srgbClr val="766F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подлинности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665163" y="1622425"/>
            <a:ext cx="7848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Девис-07А – контроль специальных защитных элементов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3275013" y="2060575"/>
            <a:ext cx="25923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В бумаге: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2536825" y="3709988"/>
            <a:ext cx="4103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В полиграфических красках:</a:t>
            </a:r>
          </a:p>
        </p:txBody>
      </p:sp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16" t="7394" r="4591" b="69301"/>
          <a:stretch>
            <a:fillRect/>
          </a:stretch>
        </p:blipFill>
        <p:spPr bwMode="auto">
          <a:xfrm>
            <a:off x="644525" y="2619375"/>
            <a:ext cx="253365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48" t="37589" r="11977" b="39110"/>
          <a:stretch>
            <a:fillRect/>
          </a:stretch>
        </p:blipFill>
        <p:spPr bwMode="auto">
          <a:xfrm>
            <a:off x="3675063" y="2619375"/>
            <a:ext cx="217487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22" t="63525" r="16966" b="4559"/>
          <a:stretch>
            <a:fillRect/>
          </a:stretch>
        </p:blipFill>
        <p:spPr bwMode="auto">
          <a:xfrm>
            <a:off x="468313" y="4508500"/>
            <a:ext cx="212407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9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4348163"/>
            <a:ext cx="3194050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11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4292600"/>
            <a:ext cx="2647950" cy="156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17" name="Picture 25" descr="Девис-07А-Измерение_800x6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6825">
            <a:off x="6588125" y="2133600"/>
            <a:ext cx="1828800" cy="220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475655" y="347663"/>
            <a:ext cx="705715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3200" dirty="0">
                <a:solidFill>
                  <a:srgbClr val="766F54"/>
                </a:solidFill>
              </a:rPr>
              <a:t>Достоверный</a:t>
            </a:r>
            <a:r>
              <a:rPr lang="ru-RU" altLang="ru-RU" sz="3200" dirty="0"/>
              <a:t> </a:t>
            </a:r>
            <a:r>
              <a:rPr lang="ru-RU" altLang="ru-RU" sz="3200" dirty="0" smtClean="0"/>
              <a:t>приборный</a:t>
            </a:r>
          </a:p>
          <a:p>
            <a:r>
              <a:rPr lang="ru-RU" altLang="ru-RU" sz="3200" dirty="0" smtClean="0"/>
              <a:t>контроль </a:t>
            </a:r>
            <a:r>
              <a:rPr lang="ru-RU" altLang="ru-RU" sz="3200" dirty="0"/>
              <a:t>подлинности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011238" y="1628775"/>
            <a:ext cx="71278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Девис-04 – контроль специальных защитных элементов в краске</a:t>
            </a:r>
          </a:p>
        </p:txBody>
      </p:sp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87" t="4050" r="2226" b="51318"/>
          <a:stretch>
            <a:fillRect/>
          </a:stretch>
        </p:blipFill>
        <p:spPr bwMode="auto">
          <a:xfrm>
            <a:off x="1073150" y="2344738"/>
            <a:ext cx="254952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488" y="4154488"/>
            <a:ext cx="2259012" cy="81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 descr="Девис-04_Бут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2327275"/>
            <a:ext cx="3778250" cy="270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5" t="52165" r="2357" b="3673"/>
          <a:stretch>
            <a:fillRect/>
          </a:stretch>
        </p:blipFill>
        <p:spPr bwMode="auto">
          <a:xfrm>
            <a:off x="1046163" y="3270250"/>
            <a:ext cx="2573337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635375" y="2492375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3635375" y="3429000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3635375" y="4214813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М2</a:t>
            </a: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3635375" y="4575175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М3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1475656" y="366713"/>
            <a:ext cx="7057157" cy="110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3200" dirty="0"/>
              <a:t>Достоверный </a:t>
            </a:r>
            <a:r>
              <a:rPr lang="ru-RU" altLang="ru-RU" sz="3200" dirty="0" smtClean="0"/>
              <a:t>приборный</a:t>
            </a:r>
          </a:p>
          <a:p>
            <a:r>
              <a:rPr lang="ru-RU" altLang="ru-RU" sz="3200" dirty="0" smtClean="0"/>
              <a:t>контроль </a:t>
            </a:r>
            <a:r>
              <a:rPr lang="ru-RU" altLang="ru-RU" sz="3200" dirty="0"/>
              <a:t>подлинности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1001713" y="1484313"/>
            <a:ext cx="71278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Девис-0</a:t>
            </a:r>
            <a:r>
              <a:rPr lang="en-US" altLang="ru-RU" dirty="0">
                <a:solidFill>
                  <a:srgbClr val="FF3300"/>
                </a:solidFill>
              </a:rPr>
              <a:t>5</a:t>
            </a:r>
            <a:r>
              <a:rPr lang="ru-RU" altLang="ru-RU" dirty="0">
                <a:solidFill>
                  <a:srgbClr val="FF3300"/>
                </a:solidFill>
              </a:rPr>
              <a:t> – контроль вспышечных защитных элементов</a:t>
            </a:r>
          </a:p>
        </p:txBody>
      </p:sp>
      <p:pic>
        <p:nvPicPr>
          <p:cNvPr id="11280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844675"/>
            <a:ext cx="2881312" cy="19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81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44675"/>
            <a:ext cx="1873250" cy="175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84" name="Picture 20" descr="Девис-03 + Паспорт_800x6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292600"/>
            <a:ext cx="22320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250825" y="3789363"/>
            <a:ext cx="8785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dirty="0">
                <a:solidFill>
                  <a:srgbClr val="FF3300"/>
                </a:solidFill>
              </a:rPr>
              <a:t>Девис-03М – визуальный контроль специальных защитных элементов в краске</a:t>
            </a:r>
          </a:p>
        </p:txBody>
      </p:sp>
      <p:pic>
        <p:nvPicPr>
          <p:cNvPr id="11287" name="Picture 23" descr="Девис-03 (М1)_1_800x6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600000">
            <a:off x="971550" y="4149725"/>
            <a:ext cx="1844675" cy="208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8" name="Picture 24" descr="Девис-03 (М2)_1_800x60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221163"/>
            <a:ext cx="1800225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88913"/>
            <a:ext cx="57467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532813" cy="7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345238"/>
            <a:ext cx="251936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113"/>
            <a:ext cx="9036050" cy="8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475656" y="366713"/>
            <a:ext cx="7057158" cy="110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3200" dirty="0"/>
              <a:t>Достоверный </a:t>
            </a:r>
            <a:r>
              <a:rPr lang="ru-RU" altLang="ru-RU" sz="3200" dirty="0" smtClean="0"/>
              <a:t>приборный</a:t>
            </a:r>
          </a:p>
          <a:p>
            <a:r>
              <a:rPr lang="ru-RU" altLang="ru-RU" sz="3200" dirty="0" smtClean="0"/>
              <a:t>контроль </a:t>
            </a:r>
            <a:r>
              <a:rPr lang="ru-RU" altLang="ru-RU" sz="3200" dirty="0"/>
              <a:t>подлинности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idx="1"/>
          </p:nvPr>
        </p:nvSpPr>
        <p:spPr>
          <a:xfrm>
            <a:off x="1619250" y="1700213"/>
            <a:ext cx="6769174" cy="4392612"/>
          </a:xfrm>
        </p:spPr>
        <p:txBody>
          <a:bodyPr>
            <a:normAutofit fontScale="92500" lnSpcReduction="10000"/>
          </a:bodyPr>
          <a:lstStyle/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Оперативность</a:t>
            </a: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Достоверность</a:t>
            </a:r>
          </a:p>
          <a:p>
            <a:endParaRPr lang="ru-RU" alt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Объективность</a:t>
            </a:r>
          </a:p>
          <a:p>
            <a:pPr marL="0" indent="0">
              <a:buNone/>
            </a:pPr>
            <a:endParaRPr lang="ru-RU" alt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Экономичность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Приборы р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екомендованы ЭКЦ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МВД России </a:t>
            </a:r>
          </a:p>
          <a:p>
            <a:pPr lvl="1"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 ФГУП «Гознак»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971</TotalTime>
  <Words>189</Words>
  <Application>Microsoft Office PowerPoint</Application>
  <PresentationFormat>Экран (4:3)</PresentationFormat>
  <Paragraphs>68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Легкий дым</vt:lpstr>
      <vt:lpstr>Проверка подлинности  федеральных специальных и акцизных марок:   новые решения</vt:lpstr>
      <vt:lpstr>Актуальные вопросы</vt:lpstr>
      <vt:lpstr>Проблемы проверки подлинности</vt:lpstr>
      <vt:lpstr>Высокое качество подделок традиционных видов защиты</vt:lpstr>
      <vt:lpstr>Новая защита марок от подделок</vt:lpstr>
      <vt:lpstr>Презентация PowerPoint</vt:lpstr>
      <vt:lpstr>Достоверный приборный контроль подлинности</vt:lpstr>
      <vt:lpstr>Презентация PowerPoint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Пользователь Windows</cp:lastModifiedBy>
  <cp:revision>21</cp:revision>
  <dcterms:created xsi:type="dcterms:W3CDTF">2012-03-14T14:10:15Z</dcterms:created>
  <dcterms:modified xsi:type="dcterms:W3CDTF">2015-04-08T11:33:02Z</dcterms:modified>
  <cp:contentStatus/>
</cp:coreProperties>
</file>